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ac83410d_0_1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ac83410d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6dac83410d_0_1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6dac83410d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dac83410d_0_1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dac83410d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dac83410d_0_20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dac83410d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ac83410d_0_20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ac83410d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c843f8ddc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c843f8dd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c843f8ddc_1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c843f8dd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dac83410d_0_1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dac83410d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dac83410d_0_1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dac83410d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ac83410d_0_1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ac83410d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ac83410d_0_1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ac83410d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House Price Modelling: Ames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42127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By: Dylan Teo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297500" y="393750"/>
            <a:ext cx="3829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Selection: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Mutual Information</a:t>
            </a:r>
            <a:endParaRPr/>
          </a:p>
        </p:txBody>
      </p:sp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1297500" y="1567550"/>
            <a:ext cx="40827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Mutual information is tested for the Discrete and Nominal Variables to identify those with strong dependency with the Sales Price.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Those with higher scores are selected for the modelling.</a:t>
            </a:r>
            <a:endParaRPr sz="1500"/>
          </a:p>
        </p:txBody>
      </p:sp>
      <p:pic>
        <p:nvPicPr>
          <p:cNvPr id="196" name="Google Shape;19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2600" y="152400"/>
            <a:ext cx="3429000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427450" y="1249225"/>
            <a:ext cx="4260300" cy="6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Selection Criteria</a:t>
            </a:r>
            <a:endParaRPr sz="3000"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311700" y="1900825"/>
            <a:ext cx="6124500" cy="13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Correlation &gt; 0.3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Correlation &lt; -0.2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Mutual Information score &gt; 0.15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title"/>
          </p:nvPr>
        </p:nvSpPr>
        <p:spPr>
          <a:xfrm>
            <a:off x="263700" y="1342050"/>
            <a:ext cx="5597400" cy="24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25 </a:t>
            </a:r>
            <a:endParaRPr sz="10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Selected variables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1297500" y="393750"/>
            <a:ext cx="59208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Preparation for modelling</a:t>
            </a:r>
            <a:endParaRPr/>
          </a:p>
        </p:txBody>
      </p:sp>
      <p:sp>
        <p:nvSpPr>
          <p:cNvPr id="213" name="Google Shape;213;p25"/>
          <p:cNvSpPr txBox="1"/>
          <p:nvPr>
            <p:ph idx="1" type="body"/>
          </p:nvPr>
        </p:nvSpPr>
        <p:spPr>
          <a:xfrm>
            <a:off x="1297500" y="1321225"/>
            <a:ext cx="6257700" cy="30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data of the 25 variables will be </a:t>
            </a:r>
            <a:r>
              <a:rPr lang="en" sz="1500" u="sng"/>
              <a:t>scaled</a:t>
            </a:r>
            <a:r>
              <a:rPr lang="en" sz="1500"/>
              <a:t> using the StandardScaler before sending it to the model.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The test dataset will be imported now in order to run the model and predict the prices for the houses in the test dataset.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The data will be cleaned and scaled in the same manner as discussed in the previous few slides.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1297500" y="393750"/>
            <a:ext cx="3829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</a:t>
            </a:r>
            <a:endParaRPr/>
          </a:p>
        </p:txBody>
      </p:sp>
      <p:sp>
        <p:nvSpPr>
          <p:cNvPr id="219" name="Google Shape;219;p26"/>
          <p:cNvSpPr txBox="1"/>
          <p:nvPr>
            <p:ph idx="1" type="body"/>
          </p:nvPr>
        </p:nvSpPr>
        <p:spPr>
          <a:xfrm>
            <a:off x="1297500" y="1567550"/>
            <a:ext cx="40827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Basic Linear Regression modelling for the 25 variables, which will be the </a:t>
            </a:r>
            <a:r>
              <a:rPr b="1" lang="en" sz="1500">
                <a:solidFill>
                  <a:srgbClr val="FFFF00"/>
                </a:solidFill>
              </a:rPr>
              <a:t>BASELINE SCORE</a:t>
            </a:r>
            <a:r>
              <a:rPr b="1" lang="en" sz="1500"/>
              <a:t>.</a:t>
            </a:r>
            <a:endParaRPr b="1"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u="sng"/>
              <a:t>TRAINED RESULTS</a:t>
            </a:r>
            <a:endParaRPr sz="1500" u="sng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AVERAGE R-SQUARED: 88.58%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AVERAGE RMSE:  26,687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u="sng"/>
              <a:t>KAGGLE SCORE</a:t>
            </a:r>
            <a:endParaRPr sz="1500" u="sng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PUBLIC RMSE: 28,550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PRIVATE RMSE: 32,767</a:t>
            </a:r>
            <a:endParaRPr sz="1500"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0200" y="1567538"/>
            <a:ext cx="2422374" cy="181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1297500" y="393750"/>
            <a:ext cx="3829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Ridge</a:t>
            </a:r>
            <a:endParaRPr/>
          </a:p>
        </p:txBody>
      </p:sp>
      <p:sp>
        <p:nvSpPr>
          <p:cNvPr id="226" name="Google Shape;226;p27"/>
          <p:cNvSpPr txBox="1"/>
          <p:nvPr>
            <p:ph idx="1" type="body"/>
          </p:nvPr>
        </p:nvSpPr>
        <p:spPr>
          <a:xfrm>
            <a:off x="1297500" y="1567550"/>
            <a:ext cx="40827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Ridge Regression modelling for the 25 variables. 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u="sng"/>
              <a:t>TRAINED </a:t>
            </a:r>
            <a:r>
              <a:rPr lang="en" sz="1500" u="sng"/>
              <a:t>RESULTS</a:t>
            </a:r>
            <a:endParaRPr sz="1500" u="sng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AVERAGE R-SQUARED: 88.6%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AVERAGE RMSE:  26,660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u="sng"/>
              <a:t>KAGGLE SCORE</a:t>
            </a:r>
            <a:endParaRPr sz="1500" u="sng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PUBLIC RMSE: 28,954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PRIVATE RMSE: 32,667</a:t>
            </a:r>
            <a:endParaRPr sz="1500"/>
          </a:p>
        </p:txBody>
      </p:sp>
      <p:pic>
        <p:nvPicPr>
          <p:cNvPr id="227" name="Google Shape;2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0200" y="1567550"/>
            <a:ext cx="2876525" cy="215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type="title"/>
          </p:nvPr>
        </p:nvSpPr>
        <p:spPr>
          <a:xfrm>
            <a:off x="1297500" y="393750"/>
            <a:ext cx="3829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Lasso</a:t>
            </a:r>
            <a:endParaRPr/>
          </a:p>
        </p:txBody>
      </p:sp>
      <p:sp>
        <p:nvSpPr>
          <p:cNvPr id="233" name="Google Shape;233;p28"/>
          <p:cNvSpPr txBox="1"/>
          <p:nvPr>
            <p:ph idx="1" type="body"/>
          </p:nvPr>
        </p:nvSpPr>
        <p:spPr>
          <a:xfrm>
            <a:off x="1297500" y="1567550"/>
            <a:ext cx="40827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Lasso Regression modelling for the 25 variables.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u="sng"/>
              <a:t>TRAINED </a:t>
            </a:r>
            <a:r>
              <a:rPr lang="en" sz="1500" u="sng"/>
              <a:t>RESULTS</a:t>
            </a:r>
            <a:endParaRPr sz="1500" u="sng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AVERAGE R-SQUARED: 88.58%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AVERAGE RMSE:  26,684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u="sng"/>
              <a:t>KAGGLE SCORE</a:t>
            </a:r>
            <a:endParaRPr sz="1500" u="sng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PUBLIC RMSE: 28,626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PRIVATE RMSE: 32,715</a:t>
            </a:r>
            <a:endParaRPr sz="1500"/>
          </a:p>
        </p:txBody>
      </p:sp>
      <p:pic>
        <p:nvPicPr>
          <p:cNvPr id="234" name="Google Shape;2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7225" y="1567550"/>
            <a:ext cx="21336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title"/>
          </p:nvPr>
        </p:nvSpPr>
        <p:spPr>
          <a:xfrm>
            <a:off x="427450" y="1249225"/>
            <a:ext cx="4260300" cy="6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Findings</a:t>
            </a:r>
            <a:endParaRPr sz="3000"/>
          </a:p>
        </p:txBody>
      </p:sp>
      <p:sp>
        <p:nvSpPr>
          <p:cNvPr id="240" name="Google Shape;240;p29"/>
          <p:cNvSpPr txBox="1"/>
          <p:nvPr>
            <p:ph idx="1" type="body"/>
          </p:nvPr>
        </p:nvSpPr>
        <p:spPr>
          <a:xfrm>
            <a:off x="311700" y="1900825"/>
            <a:ext cx="6124500" cy="23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There is no clear optimal model as the difference between the three are minimal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Neither Ridge nor Lasso removed or nullified any of the variables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0"/>
          <p:cNvSpPr txBox="1"/>
          <p:nvPr>
            <p:ph type="title"/>
          </p:nvPr>
        </p:nvSpPr>
        <p:spPr>
          <a:xfrm>
            <a:off x="1297500" y="1658325"/>
            <a:ext cx="32745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Selection of variables during the feature selections (using </a:t>
            </a:r>
            <a:r>
              <a:rPr lang="en" sz="1500" u="sng"/>
              <a:t>correlation</a:t>
            </a:r>
            <a:r>
              <a:rPr lang="en" sz="1500"/>
              <a:t> and </a:t>
            </a:r>
            <a:r>
              <a:rPr lang="en" sz="1500" u="sng"/>
              <a:t>mutual information</a:t>
            </a:r>
            <a:r>
              <a:rPr lang="en" sz="1500"/>
              <a:t>) reduced the chances of overfitting and the impact of the Ridge and Lasso regressions.</a:t>
            </a:r>
            <a:endParaRPr sz="1500"/>
          </a:p>
        </p:txBody>
      </p:sp>
      <p:pic>
        <p:nvPicPr>
          <p:cNvPr descr="Black and white image of ladder handles coming out of the water onto a floating dock" id="246" name="Google Shape;246;p30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0"/>
          <p:cNvSpPr txBox="1"/>
          <p:nvPr>
            <p:ph type="title"/>
          </p:nvPr>
        </p:nvSpPr>
        <p:spPr>
          <a:xfrm>
            <a:off x="1297500" y="832850"/>
            <a:ext cx="3036300" cy="6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Conclusions:</a:t>
            </a:r>
            <a:endParaRPr sz="3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1"/>
          <p:cNvSpPr txBox="1"/>
          <p:nvPr>
            <p:ph type="title"/>
          </p:nvPr>
        </p:nvSpPr>
        <p:spPr>
          <a:xfrm>
            <a:off x="823850" y="866775"/>
            <a:ext cx="48174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u="sng"/>
              <a:t>Feature Selection</a:t>
            </a:r>
            <a:r>
              <a:rPr lang="en" sz="3500"/>
              <a:t> is the most important factor in accurate modelling.</a:t>
            </a:r>
            <a:endParaRPr sz="3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759125" y="2232200"/>
            <a:ext cx="4869300" cy="9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Developing an </a:t>
            </a:r>
            <a:r>
              <a:rPr lang="en" sz="2000" u="sng"/>
              <a:t>accurate</a:t>
            </a:r>
            <a:r>
              <a:rPr lang="en" sz="2000"/>
              <a:t> model to predict the sales price of a house</a:t>
            </a:r>
            <a:endParaRPr sz="1400"/>
          </a:p>
        </p:txBody>
      </p:sp>
      <p:sp>
        <p:nvSpPr>
          <p:cNvPr id="141" name="Google Shape;141;p14"/>
          <p:cNvSpPr txBox="1"/>
          <p:nvPr>
            <p:ph type="title"/>
          </p:nvPr>
        </p:nvSpPr>
        <p:spPr>
          <a:xfrm>
            <a:off x="759125" y="10835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OBJECTIVE</a:t>
            </a:r>
            <a:endParaRPr b="1" u="sng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2"/>
          <p:cNvSpPr txBox="1"/>
          <p:nvPr>
            <p:ph idx="4294967295" type="title"/>
          </p:nvPr>
        </p:nvSpPr>
        <p:spPr>
          <a:xfrm>
            <a:off x="773700" y="1663450"/>
            <a:ext cx="79350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“</a:t>
            </a:r>
            <a:r>
              <a:rPr lang="en" sz="2500">
                <a:solidFill>
                  <a:schemeClr val="lt2"/>
                </a:solidFill>
              </a:rPr>
              <a:t>There are two kinds of statistics, </a:t>
            </a:r>
            <a:endParaRPr sz="25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the kind you look up and the kind you make up.</a:t>
            </a:r>
            <a:r>
              <a:rPr lang="en" sz="2500">
                <a:solidFill>
                  <a:schemeClr val="lt2"/>
                </a:solidFill>
              </a:rPr>
              <a:t>”</a:t>
            </a:r>
            <a:endParaRPr sz="2500">
              <a:solidFill>
                <a:schemeClr val="lt2"/>
              </a:solidFill>
            </a:endParaRPr>
          </a:p>
        </p:txBody>
      </p:sp>
      <p:cxnSp>
        <p:nvCxnSpPr>
          <p:cNvPr id="258" name="Google Shape;258;p32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9" name="Google Shape;259;p32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Rex Stout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759125" y="2232200"/>
            <a:ext cx="5067300" cy="9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Minimising the Root Mean Squared Error (</a:t>
            </a:r>
            <a:r>
              <a:rPr lang="en" sz="2000">
                <a:solidFill>
                  <a:srgbClr val="FFFF00"/>
                </a:solidFill>
              </a:rPr>
              <a:t>RMSE</a:t>
            </a:r>
            <a:r>
              <a:rPr lang="en" sz="2000"/>
              <a:t>) </a:t>
            </a:r>
            <a:endParaRPr sz="2000"/>
          </a:p>
        </p:txBody>
      </p:sp>
      <p:sp>
        <p:nvSpPr>
          <p:cNvPr id="147" name="Google Shape;147;p15"/>
          <p:cNvSpPr txBox="1"/>
          <p:nvPr>
            <p:ph type="title"/>
          </p:nvPr>
        </p:nvSpPr>
        <p:spPr>
          <a:xfrm>
            <a:off x="759125" y="10835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SCORING</a:t>
            </a:r>
            <a:endParaRPr b="1" u="sng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 House Prices for Ames, Iowa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3144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Source: Ames Assessors’ Office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Number of records:  2,930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Categories of variables: 81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4441800" y="1567550"/>
            <a:ext cx="3144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Target category: Sales Price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Other categories :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 Year Sold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First Floor Area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No. of Bathrooms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Utilities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Garage Area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etc.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(EDA)</a:t>
            </a:r>
            <a:endParaRPr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567550"/>
            <a:ext cx="37872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Check for outliers.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500"/>
              <a:t>2 sales that were under priced (mentioned in the CV)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Removing of the ID and PID columns, as these are just ID numbers.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700" y="1548875"/>
            <a:ext cx="3068625" cy="20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7"/>
          <p:cNvSpPr/>
          <p:nvPr/>
        </p:nvSpPr>
        <p:spPr>
          <a:xfrm>
            <a:off x="6010700" y="1803150"/>
            <a:ext cx="289500" cy="266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(EDA)</a:t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1297500" y="1567550"/>
            <a:ext cx="56991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 sz="1500"/>
              <a:t>Classifying the 79 remaining variables and to create filters for</a:t>
            </a:r>
            <a:r>
              <a:rPr lang="en"/>
              <a:t>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Continuous (19)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Discrete (12)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Nominal (24)</a:t>
            </a:r>
            <a:endParaRPr sz="1400"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Ordinal (23)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Identify the null values and check;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 if information is actually missing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It is the lowest score/category (</a:t>
            </a:r>
            <a:r>
              <a:rPr i="1" lang="en" sz="1400"/>
              <a:t>eg. if a house does not have a feature</a:t>
            </a:r>
            <a:r>
              <a:rPr lang="en" sz="1400"/>
              <a:t>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Dealing with Ordinals</a:t>
            </a:r>
            <a:endParaRPr/>
          </a:p>
        </p:txBody>
      </p:sp>
      <p:sp>
        <p:nvSpPr>
          <p:cNvPr id="174" name="Google Shape;174;p19"/>
          <p:cNvSpPr txBox="1"/>
          <p:nvPr>
            <p:ph idx="1" type="body"/>
          </p:nvPr>
        </p:nvSpPr>
        <p:spPr>
          <a:xfrm>
            <a:off x="1297500" y="1567550"/>
            <a:ext cx="64713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 sz="1500"/>
              <a:t>Most are graded features (eg quality of the house), which are non-numerical.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To remedy, all the scores are converted to an equivalent numerical grade. </a:t>
            </a:r>
            <a:endParaRPr sz="1400"/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Some of the lowest grades are “NA”, which results in null values.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 Identifying these lowest “NA” grades and replacing it with the lowest numerical grade</a:t>
            </a:r>
            <a:endParaRPr sz="14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727400"/>
            <a:ext cx="6471301" cy="25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362" y="4104675"/>
            <a:ext cx="8083175" cy="2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Dealing with Discrete and Nominals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567550"/>
            <a:ext cx="69054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Identify the null values and assess;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Whether the null value is there as an indication of an absence of a feature</a:t>
            </a:r>
            <a:endParaRPr sz="1400"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If the data is missing, deductions will be made from similar variables in order to estimate the missing data.</a:t>
            </a:r>
            <a:endParaRPr sz="14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Once identified, the null values will be replaced by a zero or ‘NA’.</a:t>
            </a:r>
            <a:endParaRPr sz="14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Dummy Variables will be created for all remaining columns.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3829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Selection: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567550"/>
            <a:ext cx="40827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Correlation for the Sales Price and the Continuous and Ordinal variables are tested.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Those that exhibit a stronger correlation are selected for modelling.</a:t>
            </a:r>
            <a:endParaRPr sz="1500"/>
          </a:p>
        </p:txBody>
      </p:sp>
      <p:pic>
        <p:nvPicPr>
          <p:cNvPr id="189" name="Google Shape;18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2600" y="152400"/>
            <a:ext cx="162612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